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</p:sldMasterIdLst>
  <p:notesMasterIdLst>
    <p:notesMasterId r:id="rId63"/>
  </p:notesMasterIdLst>
  <p:sldIdLst>
    <p:sldId id="257" r:id="rId2"/>
    <p:sldId id="258" r:id="rId3"/>
    <p:sldId id="321" r:id="rId4"/>
    <p:sldId id="320" r:id="rId5"/>
    <p:sldId id="293" r:id="rId6"/>
    <p:sldId id="356" r:id="rId7"/>
    <p:sldId id="319" r:id="rId8"/>
    <p:sldId id="295" r:id="rId9"/>
    <p:sldId id="352" r:id="rId10"/>
    <p:sldId id="353" r:id="rId11"/>
    <p:sldId id="354" r:id="rId12"/>
    <p:sldId id="355" r:id="rId13"/>
    <p:sldId id="357" r:id="rId14"/>
    <p:sldId id="296" r:id="rId15"/>
    <p:sldId id="358" r:id="rId16"/>
    <p:sldId id="297" r:id="rId17"/>
    <p:sldId id="359" r:id="rId18"/>
    <p:sldId id="360" r:id="rId19"/>
    <p:sldId id="363" r:id="rId20"/>
    <p:sldId id="362" r:id="rId21"/>
    <p:sldId id="361" r:id="rId22"/>
    <p:sldId id="368" r:id="rId23"/>
    <p:sldId id="364" r:id="rId24"/>
    <p:sldId id="365" r:id="rId25"/>
    <p:sldId id="367" r:id="rId26"/>
    <p:sldId id="369" r:id="rId27"/>
    <p:sldId id="299" r:id="rId28"/>
    <p:sldId id="300" r:id="rId29"/>
    <p:sldId id="318" r:id="rId30"/>
    <p:sldId id="317" r:id="rId31"/>
    <p:sldId id="316" r:id="rId32"/>
    <p:sldId id="370" r:id="rId33"/>
    <p:sldId id="371" r:id="rId34"/>
    <p:sldId id="372" r:id="rId35"/>
    <p:sldId id="349" r:id="rId36"/>
    <p:sldId id="339" r:id="rId37"/>
    <p:sldId id="340" r:id="rId38"/>
    <p:sldId id="341" r:id="rId39"/>
    <p:sldId id="343" r:id="rId40"/>
    <p:sldId id="346" r:id="rId41"/>
    <p:sldId id="347" r:id="rId42"/>
    <p:sldId id="348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3" r:id="rId51"/>
    <p:sldId id="311" r:id="rId52"/>
    <p:sldId id="307" r:id="rId53"/>
    <p:sldId id="309" r:id="rId54"/>
    <p:sldId id="308" r:id="rId55"/>
    <p:sldId id="306" r:id="rId56"/>
    <p:sldId id="381" r:id="rId57"/>
    <p:sldId id="302" r:id="rId58"/>
    <p:sldId id="380" r:id="rId59"/>
    <p:sldId id="303" r:id="rId60"/>
    <p:sldId id="304" r:id="rId61"/>
    <p:sldId id="38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9"/>
    <p:restoredTop sz="94664"/>
  </p:normalViewPr>
  <p:slideViewPr>
    <p:cSldViewPr snapToGrid="0" snapToObjects="1">
      <p:cViewPr>
        <p:scale>
          <a:sx n="89" d="100"/>
          <a:sy n="89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7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30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</a:t>
            </a:r>
            <a:r>
              <a:rPr lang="en-US" dirty="0" smtClean="0"/>
              <a:t>Bagging </a:t>
            </a:r>
            <a:r>
              <a:rPr lang="en-US" dirty="0" smtClean="0"/>
              <a:t>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Most of the stopping conditions, like maximum depth or minimum number of points in region, we saw last time can still be applied.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</a:t>
                </a:r>
                <a:r>
                  <a:rPr lang="en-US" sz="2400" dirty="0" smtClean="0"/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3482852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Decision </a:t>
            </a:r>
            <a:r>
              <a:rPr lang="en-US" dirty="0"/>
              <a:t>Trees for Regression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/>
              <a:t>Choose the ‘optimal’ predictor on which to split and choose the ‘optimal’ threshold value for splitting by applying a </a:t>
            </a:r>
            <a:r>
              <a:rPr lang="en-US" sz="2400" b="1" i="1" dirty="0"/>
              <a:t>splitting criterion </a:t>
            </a:r>
            <a:endParaRPr lang="en-US" sz="2400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sz="2400" dirty="0" err="1"/>
              <a:t>Recurse</a:t>
            </a:r>
            <a:r>
              <a:rPr lang="en-US" sz="2400" dirty="0"/>
              <a:t> on on each new node until </a:t>
            </a:r>
            <a:r>
              <a:rPr lang="en-US" sz="2400" b="1" i="1" dirty="0"/>
              <a:t>stopping condition </a:t>
            </a:r>
            <a:r>
              <a:rPr lang="en-US" sz="2400" dirty="0"/>
              <a:t>is met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r>
              <a:rPr lang="en-US" dirty="0"/>
              <a:t>For classification, we label each region in the model with the label of the class to which the plurality of the points within the region belong.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 smtClean="0"/>
              <a:t>Interperability</a:t>
            </a:r>
            <a:r>
              <a:rPr lang="en-US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1726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for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3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modeled 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interpretability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28" y="2203208"/>
            <a:ext cx="5246854" cy="4590997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91452" y="6342616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In </a:t>
                </a:r>
                <a:r>
                  <a:rPr lang="en-US" sz="2400" dirty="0"/>
                  <a:t>practice, the ensembles of trees in Bagging tend to be highly correlated.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early iterations. </a:t>
                </a:r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299" b="-1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classification</a:t>
                </a:r>
                <a:r>
                  <a:rPr lang="en-US" sz="2200" dirty="0"/>
                  <a:t>, purity of the regions is a good indicator the performance of the model. </a:t>
                </a:r>
                <a:endParaRPr lang="en-US" sz="2200" dirty="0" smtClean="0"/>
              </a:p>
              <a:p>
                <a:pPr marL="1200120" lvl="1" indent="-457200">
                  <a:buFont typeface="+mj-lt"/>
                  <a:buAutoNum type="alphaUcPeriod"/>
                </a:pPr>
                <a:r>
                  <a:rPr lang="en-US" sz="2200" b="1" dirty="0" smtClean="0"/>
                  <a:t>For </a:t>
                </a:r>
                <a:r>
                  <a:rPr lang="en-US" sz="2200" b="1" dirty="0"/>
                  <a:t>regression</a:t>
                </a:r>
                <a:r>
                  <a:rPr lang="en-US" sz="22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77200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8" y="6086475"/>
            <a:ext cx="4072747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Zeenat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Potia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There are standard (default) values for each of random forest hyper-parameters recommended by long time practitioners, but generally these parameters should be tuned through </a:t>
                </a:r>
                <a:r>
                  <a:rPr lang="en-US" sz="2400" b="1" dirty="0" smtClean="0"/>
                  <a:t>OOB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(making them data and problem dependent). </a:t>
                </a:r>
                <a:endParaRPr lang="en-US" sz="2400" dirty="0" smtClean="0"/>
              </a:p>
              <a:p>
                <a:pPr marL="0" lvl="1" indent="0">
                  <a:spcAft>
                    <a:spcPts val="1800"/>
                  </a:spcAft>
                  <a:buNone/>
                </a:pPr>
                <a:r>
                  <a:rPr lang="en-US" dirty="0" smtClean="0"/>
                  <a:t>e.g. number </a:t>
                </a:r>
                <a:r>
                  <a:rPr lang="en-US" dirty="0"/>
                  <a:t>of predictors to randomly select at each </a:t>
                </a:r>
                <a:r>
                  <a:rPr lang="en-US" dirty="0" smtClean="0"/>
                  <a:t>split: 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for classification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 for regression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out-of-bag errors, training and cross validation can be done in a single sequence - we cease training once the out-of-bag error stabilizes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004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Same as with Bagging: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Calculate </a:t>
                </a:r>
                <a:r>
                  <a:rPr lang="en-US" sz="2400" dirty="0"/>
                  <a:t>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trees.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u="sng" dirty="0" smtClean="0">
                    <a:latin typeface="Karla" charset="0"/>
                    <a:ea typeface="Karla" charset="0"/>
                    <a:cs typeface="Karla" charset="0"/>
                  </a:rPr>
                  <a:t>Alternative: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 b="-1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661829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853" y="458813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0" y="458813"/>
            <a:ext cx="692853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the number of predictors is large, but the number of relevant predictors is small, random forests can perform poorly. </a:t>
            </a: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Why?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each split, the chances of selected a relevant predictor will be low and hence most trees in the ensemble will be weak models.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Adaptations for </a:t>
            </a:r>
            <a:r>
              <a:rPr lang="en-US" dirty="0" smtClean="0"/>
              <a:t>Regression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</p:spPr>
            <p:txBody>
              <a:bodyPr/>
              <a:lstStyle/>
              <a:p>
                <a:r>
                  <a:rPr lang="en-US" sz="2400" dirty="0" smtClean="0"/>
                  <a:t>With just two modifications, we can use a decision tree model for regression: </a:t>
                </a: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three splitting criteria we’ve examined each promoted splits that were pure - new regions increasingly specialized in a single class.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classification</a:t>
                </a:r>
                <a:r>
                  <a:rPr lang="en-US" sz="2400" dirty="0"/>
                  <a:t>, purity of the regions is a good indicator the performance of the model.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b="1" dirty="0" smtClean="0"/>
                  <a:t>For </a:t>
                </a:r>
                <a:r>
                  <a:rPr lang="en-US" sz="2400" b="1" dirty="0"/>
                  <a:t>regression</a:t>
                </a:r>
                <a:r>
                  <a:rPr lang="en-US" sz="2400" dirty="0"/>
                  <a:t>, we want to select a splitting criterion that promotes splits that improves the predictive accuracy of the model as measured by, say, the MSE.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regression with output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want to label each region in the model with a real number - typically the average of the output values of the training points contained in the region. </a:t>
                </a: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737696" cy="2111143"/>
              </a:xfrm>
              <a:blipFill rotWithShape="0">
                <a:blip r:embed="rId2"/>
                <a:stretch>
                  <a:fillRect l="-909" t="-2305" r="-57" b="-125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Increasing the number of trees in the ensemble generally does not increase the risk of overfitting.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However, if the number of trees is too large, then the trees in the ensemble </a:t>
            </a:r>
            <a:r>
              <a:rPr lang="en-US" sz="2400" dirty="0" smtClean="0"/>
              <a:t>may </a:t>
            </a:r>
            <a:r>
              <a:rPr lang="en-US" sz="2400" dirty="0"/>
              <a:t>become more correlated, increase the variance.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47372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Probabilities: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 Forrest Classifier (and bagging) can return probabilities.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b="1" dirty="0" smtClean="0"/>
              <a:t>Question</a:t>
            </a:r>
            <a:r>
              <a:rPr lang="en-US" sz="2200" dirty="0" smtClean="0"/>
              <a:t>: How?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Unbalance dataset: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Weighted samples:  </a:t>
            </a:r>
          </a:p>
          <a:p>
            <a:pPr indent="-285738">
              <a:spcAft>
                <a:spcPts val="1200"/>
              </a:spcAft>
            </a:pPr>
            <a:r>
              <a:rPr lang="en-US" sz="2400" dirty="0"/>
              <a:t>Categorical data</a:t>
            </a:r>
            <a:r>
              <a:rPr lang="en-US" sz="2400" dirty="0" smtClean="0"/>
              <a:t>: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Missing data:  a-sec later today </a:t>
            </a:r>
          </a:p>
          <a:p>
            <a:pPr indent="-285738">
              <a:spcAft>
                <a:spcPts val="1200"/>
              </a:spcAft>
            </a:pPr>
            <a:r>
              <a:rPr lang="en-US" sz="2400" dirty="0" smtClean="0"/>
              <a:t>Different implementations</a:t>
            </a:r>
            <a:r>
              <a:rPr lang="en-US" sz="2400" dirty="0"/>
              <a:t>: :  a-sec later today </a:t>
            </a:r>
          </a:p>
          <a:p>
            <a:pPr indent="-285738">
              <a:spcAft>
                <a:spcPts val="1200"/>
              </a:spcAft>
            </a:pPr>
            <a:endParaRPr lang="en-US" sz="2400" dirty="0" smtClean="0"/>
          </a:p>
          <a:p>
            <a:pPr indent="-285738">
              <a:spcAft>
                <a:spcPts val="1200"/>
              </a:spcAft>
            </a:pPr>
            <a:endParaRPr lang="en-US" sz="3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	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Regression </a:t>
            </a:r>
            <a:r>
              <a:rPr lang="en-US" dirty="0" smtClean="0"/>
              <a:t>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The learning algorithms for decision trees in regression tasks is: </a:t>
                </a:r>
                <a:endParaRPr lang="en-US" sz="2400" dirty="0"/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Start with an empty decision tree (undivided features pace</a:t>
                </a:r>
                <a:r>
                  <a:rPr lang="en-US" sz="2200" dirty="0"/>
                  <a:t>) </a:t>
                </a:r>
              </a:p>
              <a:p>
                <a:pPr marL="1200120" lvl="1" indent="-457200">
                  <a:spcAft>
                    <a:spcPts val="600"/>
                  </a:spcAft>
                  <a:buSzPct val="90000"/>
                  <a:buFont typeface="+mj-lt"/>
                  <a:buAutoNum type="arabicPeriod"/>
                </a:pPr>
                <a:r>
                  <a:rPr lang="en-US" sz="2200" dirty="0" smtClean="0"/>
                  <a:t>Choose a predictor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2200" dirty="0" smtClean="0"/>
                  <a:t> on which to split and choose a threshold </a:t>
                </a:r>
                <a:r>
                  <a:rPr lang="en-US" sz="2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 smtClean="0"/>
                  <a:t> for </a:t>
                </a:r>
                <a:r>
                  <a:rPr lang="en-US" sz="2200" dirty="0"/>
                  <a:t>splitting such that the weighted average MSE of the new regions as smallest possible: </a:t>
                </a:r>
              </a:p>
              <a:p>
                <a:pPr lvl="1" indent="0" algn="ctr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MSE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1211263"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>
                    <a:latin typeface="Karla" charset="0"/>
                    <a:ea typeface="Karla" charset="0"/>
                    <a:cs typeface="Karla" charset="0"/>
                  </a:rPr>
                  <a:t>or equivalently,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2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mr-IN" sz="2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charset="0"/>
                                </a:rPr>
                                <m:t>Var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number of training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200" dirty="0" smtClean="0"/>
                  <a:t> is the number </a:t>
                </a:r>
                <a:r>
                  <a:rPr lang="en-US" sz="2200" dirty="0"/>
                  <a:t>of points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200" dirty="0" smtClean="0"/>
                  <a:t>.</a:t>
                </a:r>
              </a:p>
              <a:p>
                <a:pPr lvl="1" indent="0">
                  <a:spcAft>
                    <a:spcPts val="600"/>
                  </a:spcAft>
                  <a:buSzPct val="90000"/>
                  <a:buNone/>
                </a:pPr>
                <a:r>
                  <a:rPr lang="en-US" sz="2200" dirty="0" smtClean="0"/>
                  <a:t>3.      </a:t>
                </a:r>
                <a:r>
                  <a:rPr lang="en-US" sz="2200" dirty="0" err="1" smtClean="0"/>
                  <a:t>Recurse</a:t>
                </a:r>
                <a:r>
                  <a:rPr lang="en-US" sz="2200" dirty="0" smtClean="0"/>
                  <a:t> on on each new node until </a:t>
                </a:r>
                <a:r>
                  <a:rPr lang="en-US" sz="2200" b="1" i="1" dirty="0" smtClean="0"/>
                  <a:t>stopping condition </a:t>
                </a:r>
                <a:r>
                  <a:rPr lang="en-US" sz="2200" dirty="0" smtClean="0"/>
                  <a:t>is met </a:t>
                </a:r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52" y="926428"/>
                <a:ext cx="11261648" cy="5839497"/>
              </a:xfrm>
              <a:blipFill rotWithShape="0">
                <a:blip r:embed="rId2"/>
                <a:stretch>
                  <a:fillRect l="-812" t="-835" r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For any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Traverse </a:t>
                </a:r>
                <a:r>
                  <a:rPr lang="en-US" sz="2300" dirty="0"/>
                  <a:t>the tree until we reach a leaf node. </a:t>
                </a:r>
              </a:p>
              <a:p>
                <a:pPr marL="1200120" lvl="1" indent="-457200">
                  <a:spcAft>
                    <a:spcPts val="1800"/>
                  </a:spcAft>
                  <a:buSzPct val="90000"/>
                  <a:buFont typeface="+mj-lt"/>
                  <a:buAutoNum type="arabicPeriod"/>
                </a:pPr>
                <a:r>
                  <a:rPr lang="en-US" sz="2300" dirty="0" smtClean="0"/>
                  <a:t>Averaged </a:t>
                </a:r>
                <a:r>
                  <a:rPr lang="en-US" sz="2300" dirty="0"/>
                  <a:t>value of the response variable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300" dirty="0" smtClean="0"/>
                  <a:t>’s in </a:t>
                </a:r>
                <a:r>
                  <a:rPr lang="en-US" sz="2300" dirty="0"/>
                  <a:t>the </a:t>
                </a:r>
                <a:r>
                  <a:rPr lang="en-US" sz="2300" dirty="0" smtClean="0"/>
                  <a:t> leaf </a:t>
                </a:r>
                <a:r>
                  <a:rPr lang="en-US" sz="2300" dirty="0"/>
                  <a:t>(this is from the training set) is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300" b="0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300" dirty="0" smtClean="0">
                    <a:effectLst/>
                  </a:rPr>
                  <a:t>.</a:t>
                </a:r>
                <a:endParaRPr lang="en-US" sz="23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Lecture5_LinearRegression</Template>
  <TotalTime>6052</TotalTime>
  <Words>3049</Words>
  <Application>Microsoft Macintosh PowerPoint</Application>
  <PresentationFormat>Widescreen</PresentationFormat>
  <Paragraphs>462</Paragraphs>
  <Slides>61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Calibri</vt:lpstr>
      <vt:lpstr>Cambria Math</vt:lpstr>
      <vt:lpstr>Karla</vt:lpstr>
      <vt:lpstr>Arial</vt:lpstr>
      <vt:lpstr>GEC_template</vt:lpstr>
      <vt:lpstr>Lecture 16: Bagging and Random Forest </vt:lpstr>
      <vt:lpstr>Outline </vt:lpstr>
      <vt:lpstr>Learning Algorithm</vt:lpstr>
      <vt:lpstr>Decision Trees for Regression</vt:lpstr>
      <vt:lpstr>Adaptations for Regression</vt:lpstr>
      <vt:lpstr>Adaptations for Regression</vt:lpstr>
      <vt:lpstr>Learning Regression Trees</vt:lpstr>
      <vt:lpstr>Regression Trees Prediction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Stopping Conditions </vt:lpstr>
      <vt:lpstr>Overfitting </vt:lpstr>
      <vt:lpstr>Bagging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</vt:lpstr>
      <vt:lpstr>Bagging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Bagging</vt:lpstr>
      <vt:lpstr>Improving on Bagging</vt:lpstr>
      <vt:lpstr>Improving on Bagging</vt:lpstr>
      <vt:lpstr>Improving on Bagging</vt:lpstr>
      <vt:lpstr>Bagging</vt:lpstr>
      <vt:lpstr>PowerPoint Presentation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Variable Importance for RF</vt:lpstr>
      <vt:lpstr>Variable Importance for RF</vt:lpstr>
      <vt:lpstr>Final Thoughts on Random Forests</vt:lpstr>
      <vt:lpstr>Final Thoughts on Random Forests  (cont.)</vt:lpstr>
      <vt:lpstr>Final Thoughts on Random Forests  (cont.)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170</cp:revision>
  <dcterms:created xsi:type="dcterms:W3CDTF">2018-07-20T19:26:24Z</dcterms:created>
  <dcterms:modified xsi:type="dcterms:W3CDTF">2019-10-30T04:09:31Z</dcterms:modified>
</cp:coreProperties>
</file>